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F8D6-EFE6-4EC5-9E4A-D0DB4BE216BA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5940A-5D79-4245-B037-100094D1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99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F8D6-EFE6-4EC5-9E4A-D0DB4BE216BA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5940A-5D79-4245-B037-100094D1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5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F8D6-EFE6-4EC5-9E4A-D0DB4BE216BA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5940A-5D79-4245-B037-100094D1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22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F8D6-EFE6-4EC5-9E4A-D0DB4BE216BA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5940A-5D79-4245-B037-100094D1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7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F8D6-EFE6-4EC5-9E4A-D0DB4BE216BA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5940A-5D79-4245-B037-100094D1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9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F8D6-EFE6-4EC5-9E4A-D0DB4BE216BA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5940A-5D79-4245-B037-100094D1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56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F8D6-EFE6-4EC5-9E4A-D0DB4BE216BA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5940A-5D79-4245-B037-100094D1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13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F8D6-EFE6-4EC5-9E4A-D0DB4BE216BA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5940A-5D79-4245-B037-100094D1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86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F8D6-EFE6-4EC5-9E4A-D0DB4BE216BA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5940A-5D79-4245-B037-100094D1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3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F8D6-EFE6-4EC5-9E4A-D0DB4BE216BA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5940A-5D79-4245-B037-100094D1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65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DF8D6-EFE6-4EC5-9E4A-D0DB4BE216BA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5940A-5D79-4245-B037-100094D1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74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DF8D6-EFE6-4EC5-9E4A-D0DB4BE216BA}" type="datetimeFigureOut">
              <a:rPr lang="en-US" smtClean="0"/>
              <a:t>6/19/2021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5940A-5D79-4245-B037-100094D154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86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Oxygen Generation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Matthew </a:t>
            </a:r>
            <a:r>
              <a:rPr lang="en-US" dirty="0" err="1" smtClean="0"/>
              <a:t>Katterman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73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Creating oxygen from Photosynthesis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8750"/>
            <a:ext cx="10515600" cy="4972050"/>
          </a:xfrm>
        </p:spPr>
        <p:txBody>
          <a:bodyPr/>
          <a:lstStyle/>
          <a:p>
            <a:r>
              <a:rPr lang="en-US" dirty="0" smtClean="0"/>
              <a:t>The process of photosynthesis produces sugar and oxygen from carbon dioxide and water.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88770" y="2959090"/>
            <a:ext cx="8707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Carbon Dioxide     +      Water                              Glucose     +     Oxygen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577839" y="3178492"/>
            <a:ext cx="1383030" cy="114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47651" y="2435870"/>
            <a:ext cx="2843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PHOTOSYNTHESIS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354" y="3848099"/>
            <a:ext cx="3393700" cy="25131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729" y="3848099"/>
            <a:ext cx="3098921" cy="251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49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Creating oxygen from enzymes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0170"/>
            <a:ext cx="10515600" cy="4816793"/>
          </a:xfrm>
        </p:spPr>
        <p:txBody>
          <a:bodyPr/>
          <a:lstStyle/>
          <a:p>
            <a:r>
              <a:rPr lang="en-US" dirty="0" smtClean="0"/>
              <a:t>The enzyme </a:t>
            </a:r>
            <a:r>
              <a:rPr lang="en-US" b="1" dirty="0" smtClean="0"/>
              <a:t>Catalase</a:t>
            </a:r>
            <a:r>
              <a:rPr lang="en-US" dirty="0" smtClean="0"/>
              <a:t> reacts with </a:t>
            </a:r>
            <a:r>
              <a:rPr lang="en-US" b="1" dirty="0" smtClean="0"/>
              <a:t>hydrogen peroxide </a:t>
            </a:r>
            <a:r>
              <a:rPr lang="en-US" dirty="0" smtClean="0"/>
              <a:t>to produce water and oxygen. Enzymes are ‘living proteins’ that facilitate reactions.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Catalase is found in living organisms like potatoes.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27985" y="3027440"/>
            <a:ext cx="7736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Hydrogen Peroxide                                Water       +        Oxygen</a:t>
            </a:r>
            <a:endParaRPr lang="en-US" sz="2400" b="1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118507" y="3267875"/>
            <a:ext cx="1325880" cy="228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23059" y="2445046"/>
            <a:ext cx="1648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CATALASE</a:t>
            </a:r>
            <a:endParaRPr lang="en-US" sz="2800" b="1" dirty="0"/>
          </a:p>
        </p:txBody>
      </p:sp>
      <p:sp>
        <p:nvSpPr>
          <p:cNvPr id="8" name="Pie 7"/>
          <p:cNvSpPr/>
          <p:nvPr/>
        </p:nvSpPr>
        <p:spPr>
          <a:xfrm rot="2358296">
            <a:off x="6103779" y="2313759"/>
            <a:ext cx="681217" cy="662265"/>
          </a:xfrm>
          <a:prstGeom prst="pi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4891" y="3656697"/>
            <a:ext cx="7132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                    </a:t>
            </a:r>
            <a:r>
              <a:rPr lang="en-US" sz="2800" dirty="0" err="1" smtClean="0"/>
              <a:t>H</a:t>
            </a:r>
            <a:r>
              <a:rPr lang="en-US" sz="2800" baseline="-25000" dirty="0" err="1" smtClean="0"/>
              <a:t>2</a:t>
            </a:r>
            <a:r>
              <a:rPr lang="en-US" sz="2800" dirty="0" err="1" smtClean="0"/>
              <a:t>O</a:t>
            </a:r>
            <a:r>
              <a:rPr lang="en-US" sz="2800" baseline="-25000" dirty="0" err="1" smtClean="0"/>
              <a:t>2</a:t>
            </a:r>
            <a:r>
              <a:rPr lang="en-US" sz="2800" dirty="0" smtClean="0"/>
              <a:t>           H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O       +          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  </a:t>
            </a:r>
            <a:endParaRPr lang="en-US" sz="2800" dirty="0"/>
          </a:p>
        </p:txBody>
      </p:sp>
      <p:sp>
        <p:nvSpPr>
          <p:cNvPr id="10" name="Pie 9"/>
          <p:cNvSpPr/>
          <p:nvPr/>
        </p:nvSpPr>
        <p:spPr>
          <a:xfrm rot="2358296">
            <a:off x="1683647" y="3629955"/>
            <a:ext cx="681217" cy="662265"/>
          </a:xfrm>
          <a:prstGeom prst="pi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470307" y="3961087"/>
            <a:ext cx="4673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e 13"/>
          <p:cNvSpPr/>
          <p:nvPr/>
        </p:nvSpPr>
        <p:spPr>
          <a:xfrm rot="2358296">
            <a:off x="4967524" y="3629953"/>
            <a:ext cx="681217" cy="662265"/>
          </a:xfrm>
          <a:prstGeom prst="pi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4"/>
          <p:cNvSpPr/>
          <p:nvPr/>
        </p:nvSpPr>
        <p:spPr>
          <a:xfrm rot="2358296">
            <a:off x="10300448" y="3581440"/>
            <a:ext cx="681217" cy="662265"/>
          </a:xfrm>
          <a:prstGeom prst="pie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9700421" y="3929347"/>
            <a:ext cx="4673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307" y="5285159"/>
            <a:ext cx="2322777" cy="12533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751" y="5154578"/>
            <a:ext cx="30099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1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445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Potato – Catalase Experiment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5870"/>
            <a:ext cx="10515600" cy="4931093"/>
          </a:xfrm>
        </p:spPr>
        <p:txBody>
          <a:bodyPr/>
          <a:lstStyle/>
          <a:p>
            <a:r>
              <a:rPr lang="en-US" dirty="0" smtClean="0"/>
              <a:t>Need cut potato pieces. 3 regular pieces. 6 smaller pieces.</a:t>
            </a:r>
          </a:p>
          <a:p>
            <a:r>
              <a:rPr lang="en-US" dirty="0" smtClean="0"/>
              <a:t>2 500 mL bottles with hydrogen peroxide, covered with balloons.</a:t>
            </a:r>
          </a:p>
          <a:p>
            <a:r>
              <a:rPr lang="en-US" dirty="0" smtClean="0"/>
              <a:t>Put pieces into bottles and cover mouth with balloons.</a:t>
            </a:r>
          </a:p>
          <a:p>
            <a:r>
              <a:rPr lang="en-US" dirty="0" smtClean="0"/>
              <a:t>Which bottle will produce more oxygen gas to fill the balloon?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3589020"/>
            <a:ext cx="3566160" cy="2880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89020"/>
            <a:ext cx="376047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25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445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Making oxygen for breathing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1620"/>
            <a:ext cx="10515600" cy="4645343"/>
          </a:xfrm>
        </p:spPr>
        <p:txBody>
          <a:bodyPr/>
          <a:lstStyle/>
          <a:p>
            <a:r>
              <a:rPr lang="en-US" dirty="0" smtClean="0"/>
              <a:t>There are several ways to make oxygen for breathing. Some of these can be used on the space station. Can use equipment or biological organisms.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625" y="3116580"/>
            <a:ext cx="2776538" cy="2758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340" y="3116580"/>
            <a:ext cx="2857500" cy="2758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564" y="3116580"/>
            <a:ext cx="2619375" cy="275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1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5025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3 Methods of Making Oxygen</a:t>
            </a:r>
            <a:endParaRPr lang="en-US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9440" y="2984183"/>
            <a:ext cx="2486025" cy="2758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53814" y="1867882"/>
            <a:ext cx="2237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3. Biological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41" y="2984183"/>
            <a:ext cx="2396490" cy="27584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60232" y="1867882"/>
            <a:ext cx="2145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1. Chemical</a:t>
            </a:r>
            <a:endParaRPr lang="en-US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55" y="2984182"/>
            <a:ext cx="2539365" cy="28565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20713" y="1867882"/>
            <a:ext cx="3283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2. Electrochemical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3913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9295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Electrochemical Generation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37310"/>
            <a:ext cx="10515600" cy="5063490"/>
          </a:xfrm>
        </p:spPr>
        <p:txBody>
          <a:bodyPr/>
          <a:lstStyle/>
          <a:p>
            <a:r>
              <a:rPr lang="en-US" sz="3200" b="1" dirty="0" smtClean="0"/>
              <a:t>Electrolysis </a:t>
            </a:r>
            <a:r>
              <a:rPr lang="en-US" b="1" dirty="0" smtClean="0"/>
              <a:t>- </a:t>
            </a:r>
            <a:r>
              <a:rPr lang="en-US" dirty="0" smtClean="0"/>
              <a:t>The </a:t>
            </a:r>
            <a:r>
              <a:rPr lang="en-US" dirty="0"/>
              <a:t>passage of an </a:t>
            </a:r>
            <a:r>
              <a:rPr lang="en-US" b="1" dirty="0"/>
              <a:t>electric current </a:t>
            </a:r>
            <a:r>
              <a:rPr lang="en-US" dirty="0"/>
              <a:t>through an </a:t>
            </a:r>
            <a:r>
              <a:rPr lang="en-US" b="1" dirty="0"/>
              <a:t>electrolyte</a:t>
            </a:r>
            <a:r>
              <a:rPr lang="en-US" dirty="0"/>
              <a:t> with subsequent migration of </a:t>
            </a:r>
            <a:r>
              <a:rPr lang="en-US" b="1" dirty="0"/>
              <a:t>positively and negatively charged ions </a:t>
            </a:r>
            <a:r>
              <a:rPr lang="en-US" dirty="0"/>
              <a:t>to the negative and positive </a:t>
            </a:r>
            <a:r>
              <a:rPr lang="en-US" b="1" dirty="0" smtClean="0"/>
              <a:t>electrodes</a:t>
            </a:r>
            <a:r>
              <a:rPr lang="en-US" dirty="0" smtClean="0"/>
              <a:t>. This results in the </a:t>
            </a:r>
            <a:r>
              <a:rPr lang="en-US" b="1" dirty="0" smtClean="0"/>
              <a:t>generation of gases </a:t>
            </a:r>
            <a:r>
              <a:rPr lang="en-US" dirty="0" smtClean="0"/>
              <a:t>such as </a:t>
            </a:r>
            <a:r>
              <a:rPr lang="en-US" b="1" dirty="0" smtClean="0"/>
              <a:t>oxygen</a:t>
            </a:r>
            <a:r>
              <a:rPr lang="en-US" dirty="0" smtClean="0"/>
              <a:t> and </a:t>
            </a:r>
            <a:r>
              <a:rPr lang="en-US" b="1" dirty="0" smtClean="0"/>
              <a:t>hydrogen</a:t>
            </a:r>
            <a:r>
              <a:rPr lang="en-US" dirty="0" smtClean="0"/>
              <a:t> at the electrodes.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221" y="3166110"/>
            <a:ext cx="6023610" cy="323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1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445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Importance of Electrolytes in Electrolysis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/>
          <a:lstStyle/>
          <a:p>
            <a:r>
              <a:rPr lang="en-US" dirty="0" smtClean="0"/>
              <a:t>Electrolytes are required to generate gas bubbles at the electrodes. They transport the charges to the electrodes.</a:t>
            </a:r>
          </a:p>
          <a:p>
            <a:r>
              <a:rPr lang="en-US" sz="3200" b="1" dirty="0" smtClean="0"/>
              <a:t>Electrolyte – </a:t>
            </a:r>
            <a:r>
              <a:rPr lang="en-US" dirty="0" smtClean="0"/>
              <a:t>A liquid that contains ions that carry electric charges.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10" y="3120390"/>
            <a:ext cx="3966210" cy="30565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910" y="3120389"/>
            <a:ext cx="4053840" cy="305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4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Creating your own Electrolysis unit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1590"/>
            <a:ext cx="10515600" cy="5052060"/>
          </a:xfrm>
        </p:spPr>
        <p:txBody>
          <a:bodyPr/>
          <a:lstStyle/>
          <a:p>
            <a:r>
              <a:rPr lang="en-US" dirty="0" smtClean="0"/>
              <a:t>You can make your electrolysis experiment with simple equipment like </a:t>
            </a:r>
            <a:r>
              <a:rPr lang="en-US" b="1" dirty="0" smtClean="0"/>
              <a:t>two spoons</a:t>
            </a:r>
            <a:r>
              <a:rPr lang="en-US" dirty="0" smtClean="0"/>
              <a:t>, a </a:t>
            </a:r>
            <a:r>
              <a:rPr lang="en-US" b="1" dirty="0" smtClean="0"/>
              <a:t>9V battery</a:t>
            </a:r>
            <a:r>
              <a:rPr lang="en-US" dirty="0" smtClean="0"/>
              <a:t>, an </a:t>
            </a:r>
            <a:r>
              <a:rPr lang="en-US" b="1" dirty="0" smtClean="0"/>
              <a:t>electrolyte</a:t>
            </a:r>
            <a:r>
              <a:rPr lang="en-US" dirty="0" smtClean="0"/>
              <a:t> and </a:t>
            </a:r>
            <a:r>
              <a:rPr lang="en-US" b="1" dirty="0" smtClean="0"/>
              <a:t>water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Spoons serve as the two electrodes. Anode for Hydrogen. Cathode for oxygen.</a:t>
            </a:r>
            <a:endParaRPr lang="en-US" dirty="0"/>
          </a:p>
          <a:p>
            <a:r>
              <a:rPr lang="en-US" dirty="0" smtClean="0"/>
              <a:t>Table salt and baking soda are a few types of Electrolytes.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295" y="3817620"/>
            <a:ext cx="3737610" cy="2720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17620"/>
            <a:ext cx="3764280" cy="27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96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2255"/>
            <a:ext cx="10515600" cy="743585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Doing the Electrolysis Experiment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780" y="1257300"/>
            <a:ext cx="10828020" cy="5166360"/>
          </a:xfrm>
        </p:spPr>
        <p:txBody>
          <a:bodyPr/>
          <a:lstStyle/>
          <a:p>
            <a:r>
              <a:rPr lang="en-US" dirty="0" smtClean="0"/>
              <a:t>Battery terminals must be touching both spoons, but the spoons cannot touch each other in the liquid. Bubbles should come off the spoons!</a:t>
            </a:r>
          </a:p>
          <a:p>
            <a:r>
              <a:rPr lang="en-US" dirty="0" smtClean="0"/>
              <a:t>Add 1 cup of electrolyte to each container. Observe and then add a 2</a:t>
            </a:r>
            <a:r>
              <a:rPr lang="en-US" baseline="30000" dirty="0" smtClean="0"/>
              <a:t>nd</a:t>
            </a:r>
            <a:r>
              <a:rPr lang="en-US" dirty="0" smtClean="0"/>
              <a:t> cup of electrolyte and see what happens. Mix electrolyte in well.</a:t>
            </a:r>
          </a:p>
          <a:p>
            <a:r>
              <a:rPr lang="en-US" dirty="0" smtClean="0"/>
              <a:t>Will more or less gas bubbles be generated at the spoons if we add more electrolytes? Which electrode generates more bubbles?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060" y="4046220"/>
            <a:ext cx="3669030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820" y="4046220"/>
            <a:ext cx="376428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49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445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Chemical Generation of Oxygen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5870"/>
            <a:ext cx="10515600" cy="4931093"/>
          </a:xfrm>
        </p:spPr>
        <p:txBody>
          <a:bodyPr/>
          <a:lstStyle/>
          <a:p>
            <a:r>
              <a:rPr lang="en-US" dirty="0" smtClean="0"/>
              <a:t>The mixture of two household chemicals that are liquids creates a reaction that forms oxygen. (Oxygen bubbles are created)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8588" y="2894098"/>
            <a:ext cx="965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Bleach    +    Hydrogen Peroxide                         Salt     +    Water     +    Oxygen</a:t>
            </a:r>
            <a:endParaRPr lang="en-US" sz="2400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337810" y="3124930"/>
            <a:ext cx="11315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42027" y="2363185"/>
            <a:ext cx="3755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CHEMICAL REACTION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3608546"/>
            <a:ext cx="2320289" cy="2143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247" y="3886676"/>
            <a:ext cx="2143125" cy="19512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740" y="3746235"/>
            <a:ext cx="3074670" cy="204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34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9295"/>
          </a:xfrm>
        </p:spPr>
        <p:txBody>
          <a:bodyPr/>
          <a:lstStyle/>
          <a:p>
            <a:pPr algn="ctr"/>
            <a:r>
              <a:rPr lang="en-US" b="1" dirty="0" smtClean="0">
                <a:latin typeface="+mn-lt"/>
              </a:rPr>
              <a:t>Making oxygen from bleach and peroxide</a:t>
            </a:r>
            <a:endParaRPr lang="en-US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880"/>
            <a:ext cx="10515600" cy="4851083"/>
          </a:xfrm>
        </p:spPr>
        <p:txBody>
          <a:bodyPr/>
          <a:lstStyle/>
          <a:p>
            <a:r>
              <a:rPr lang="en-US" dirty="0" smtClean="0"/>
              <a:t>Experiment with 3 bottles that contain hydrogen peroxide.</a:t>
            </a:r>
          </a:p>
          <a:p>
            <a:r>
              <a:rPr lang="en-US" dirty="0" smtClean="0"/>
              <a:t>Add bleach to each one with a syringe. Put a balloon on top.</a:t>
            </a:r>
          </a:p>
          <a:p>
            <a:r>
              <a:rPr lang="en-US" dirty="0" smtClean="0"/>
              <a:t>Each bottle has 1x ,  2x  and 3x amount of bleach.</a:t>
            </a:r>
          </a:p>
          <a:p>
            <a:r>
              <a:rPr lang="en-US" dirty="0" smtClean="0"/>
              <a:t>Does the 3x produce more gas than the 2x?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751421"/>
            <a:ext cx="3432810" cy="2677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80" y="3751421"/>
            <a:ext cx="3364230" cy="267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96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1597</TotalTime>
  <Words>479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Oxygen Generation</vt:lpstr>
      <vt:lpstr>Making oxygen for breathing</vt:lpstr>
      <vt:lpstr>3 Methods of Making Oxygen</vt:lpstr>
      <vt:lpstr>Electrochemical Generation</vt:lpstr>
      <vt:lpstr>Importance of Electrolytes in Electrolysis</vt:lpstr>
      <vt:lpstr>Creating your own Electrolysis unit</vt:lpstr>
      <vt:lpstr>Doing the Electrolysis Experiment</vt:lpstr>
      <vt:lpstr>Chemical Generation of Oxygen</vt:lpstr>
      <vt:lpstr>Making oxygen from bleach and peroxide</vt:lpstr>
      <vt:lpstr>Creating oxygen from Photosynthesis</vt:lpstr>
      <vt:lpstr>Creating oxygen from enzymes</vt:lpstr>
      <vt:lpstr>Potato – Catalase Experiment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Oxygen Generation</dc:title>
  <dc:creator>mekatterman@outlook.com</dc:creator>
  <cp:lastModifiedBy>mekatterman@outlook.com</cp:lastModifiedBy>
  <cp:revision>21</cp:revision>
  <dcterms:created xsi:type="dcterms:W3CDTF">2021-01-13T21:34:41Z</dcterms:created>
  <dcterms:modified xsi:type="dcterms:W3CDTF">2021-06-20T05:43:32Z</dcterms:modified>
</cp:coreProperties>
</file>